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8" r:id="rId4"/>
    <p:sldId id="267" r:id="rId5"/>
    <p:sldId id="269" r:id="rId6"/>
    <p:sldId id="263" r:id="rId7"/>
    <p:sldId id="265" r:id="rId8"/>
    <p:sldId id="266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F2F2F2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FFD-4CBD-8730-B7E65ADE0A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FFD-4CBD-8730-B7E65ADE0A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FFD-4CBD-8730-B7E65ADE0A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FFD-4CBD-8730-B7E65ADE0A0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Sheet1!$C$7:$C$10</c:f>
              <c:strCache>
                <c:ptCount val="4"/>
                <c:pt idx="0">
                  <c:v>Child Support</c:v>
                </c:pt>
                <c:pt idx="1">
                  <c:v>Other support costs</c:v>
                </c:pt>
                <c:pt idx="2">
                  <c:v>Finding new sponsors</c:v>
                </c:pt>
                <c:pt idx="3">
                  <c:v>Reserve</c:v>
                </c:pt>
              </c:strCache>
            </c:strRef>
          </c:cat>
          <c:val>
            <c:numRef>
              <c:f>Sheet1!$D$7:$D$10</c:f>
              <c:numCache>
                <c:formatCode>0%</c:formatCode>
                <c:ptCount val="4"/>
                <c:pt idx="0">
                  <c:v>0.82</c:v>
                </c:pt>
                <c:pt idx="1">
                  <c:v>0.06</c:v>
                </c:pt>
                <c:pt idx="2">
                  <c:v>0.11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FD-4CBD-8730-B7E65ADE0A0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5DD0-E9B6-4D43-BF97-E93164A7E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472CF-0A8D-4A1C-BC83-3AFF597E9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EE808-82D8-49C2-AB3E-28B9BE84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AD1C-EFC7-4B63-80DD-2E94775190EC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0F0FF-ADF8-4690-B076-7BDF83BB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EDCF5-7B2C-4EFB-980B-299E50B0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B3B-CAA4-4501-806C-8F4427F9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8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11309-F430-4F6C-AFA0-537E7683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16B2C-94CC-4C9C-9459-60EFFF501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5342A-4362-4CF0-B37C-86322CCF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AD1C-EFC7-4B63-80DD-2E94775190EC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65D2E-6E65-4254-9D17-295A88C5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A6FF9-8C5D-4F0E-8A4D-CA5D1B79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B3B-CAA4-4501-806C-8F4427F9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8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079A23-E845-4FE5-9FD5-8033FF06F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3C14B-A7D0-4BAA-9BA7-F345AECF4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35225-5B04-403C-9055-7F2A2385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AD1C-EFC7-4B63-80DD-2E94775190EC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29A60-B664-4F57-98AC-427CE030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7A430-FA15-40A2-9716-25AD7EE1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B3B-CAA4-4501-806C-8F4427F9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6978-BE10-456B-A1ED-5B9C4626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7355E-0407-4B83-AF61-919157CC8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02711-4040-41EB-A255-DD3B5548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AD1C-EFC7-4B63-80DD-2E94775190EC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51838-9AA8-402A-A6B4-CBF723B7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B8E99-8F50-4FCF-9E0E-D29FB556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B3B-CAA4-4501-806C-8F4427F9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3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F0F7-12E8-4432-B9AF-C87E9744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B0F19-DD4B-4B52-BCC6-F6AB9E3A0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5DEC6-8599-4D8E-9F7A-C7DF8056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AD1C-EFC7-4B63-80DD-2E94775190EC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96F48-FD03-451B-A6C7-316B96C5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10FC3-2A66-42EB-937C-2025C04F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B3B-CAA4-4501-806C-8F4427F9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73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CED47-85F3-4037-8DC8-2CB74FC0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6B636-4208-4C13-9461-830321283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4E43C-B640-4B91-B63D-16261FDF9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A68BA-DB78-4177-AF9C-8B6F5BF4D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AD1C-EFC7-4B63-80DD-2E94775190EC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CBD22-E554-4B9E-9615-1AE46A07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8A861-FE73-46EE-B644-D0A5A00F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B3B-CAA4-4501-806C-8F4427F9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3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24F9-AA80-4021-AD52-71F62E21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9A26F-E59C-4257-B071-4F4526C94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5A711-C20E-431B-8368-4B63155D2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1329D-3E5E-4A03-A39E-87EE95F44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F82E9-6D1D-48F0-A553-54F1A920B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0C28A-9F40-45CE-A36A-6B671311E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AD1C-EFC7-4B63-80DD-2E94775190EC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805B5-A143-44C3-B1E3-D4A9249B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0876A-619E-4790-8A0C-482C82DC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B3B-CAA4-4501-806C-8F4427F9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1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A5C3-12C9-4389-84A4-992189DF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97628-A09A-4FD3-9A75-57A6708B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AD1C-EFC7-4B63-80DD-2E94775190EC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35D52-EA98-4593-AE13-4270389A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5E88A-6AD3-4F60-B9B1-389AE34D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B3B-CAA4-4501-806C-8F4427F9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7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A3B803-31B6-4DE0-9C1B-751BA56D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AD1C-EFC7-4B63-80DD-2E94775190EC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64716-98DD-4796-94B3-7C82EAC1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CE49A-C5F4-48F2-9B6E-5B37E142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B3B-CAA4-4501-806C-8F4427F9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17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67AC-206C-4EC9-BDC8-CFE4D9BA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A4A1-71E2-4508-863C-DF0D79E4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D5422-3921-4836-81CE-55B6DEAE7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924CE-25A7-4E2D-B596-C28F4CF1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AD1C-EFC7-4B63-80DD-2E94775190EC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6537B-C419-4901-97DE-91E6A126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09869-7DE1-4C7B-81E5-9F741A8B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B3B-CAA4-4501-806C-8F4427F9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13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A24D-1969-4C7F-92DD-43024EB8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AF724-225A-4E3E-9C62-A1F414207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B65B4-2667-47DF-894A-27A182957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45F5C-81AC-4FDB-B2A3-21E7E323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AD1C-EFC7-4B63-80DD-2E94775190EC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189F6-6C04-41C7-A695-072D7462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1747E-3AD5-49AE-AD76-60B35220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B3B-CAA4-4501-806C-8F4427F9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1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9EEFD-77A9-4ACD-B723-72BA48BF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8DB8D-4CA4-4D6F-A24C-3AE2E68C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ADD50-B841-406C-8122-04FAE661A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AD1C-EFC7-4B63-80DD-2E94775190EC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92811-3FED-40AF-918D-78815F546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728CB-8C2D-4156-931C-B3BC7FE6E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94B3B-CAA4-4501-806C-8F4427F9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75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chart" Target="../charts/chart1.xml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29F31D-84F5-44C9-AB2A-A37453DB92A7}"/>
              </a:ext>
            </a:extLst>
          </p:cNvPr>
          <p:cNvGrpSpPr/>
          <p:nvPr/>
        </p:nvGrpSpPr>
        <p:grpSpPr>
          <a:xfrm>
            <a:off x="-1" y="0"/>
            <a:ext cx="12191999" cy="6858000"/>
            <a:chOff x="-1" y="0"/>
            <a:chExt cx="12191999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5CE95B-586E-4D08-A894-4C8D031C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5955901"/>
              <a:ext cx="12191999" cy="9020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F48DF6-70C0-4204-966E-C410367C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243522" cy="8596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DC4FAA7-9638-48F1-B0CD-B798FC9F552A}"/>
              </a:ext>
            </a:extLst>
          </p:cNvPr>
          <p:cNvSpPr txBox="1"/>
          <p:nvPr/>
        </p:nvSpPr>
        <p:spPr>
          <a:xfrm>
            <a:off x="4121862" y="1913005"/>
            <a:ext cx="38651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latin typeface="Aparajita" panose="02020603050405020304" pitchFamily="18" charset="0"/>
                <a:cs typeface="Aparajita" panose="02020603050405020304" pitchFamily="18" charset="0"/>
              </a:rPr>
              <a:t>CULVER CHURCH</a:t>
            </a:r>
          </a:p>
          <a:p>
            <a:pPr algn="ctr"/>
            <a:r>
              <a:rPr lang="it-IT" sz="4000" dirty="0">
                <a:latin typeface="Aparajita" panose="02020603050405020304" pitchFamily="18" charset="0"/>
                <a:cs typeface="Aparajita" panose="02020603050405020304" pitchFamily="18" charset="0"/>
              </a:rPr>
              <a:t>145 Culver Grove, </a:t>
            </a:r>
          </a:p>
          <a:p>
            <a:pPr algn="ctr"/>
            <a:r>
              <a:rPr lang="it-IT" sz="4000" dirty="0">
                <a:latin typeface="Aparajita" panose="02020603050405020304" pitchFamily="18" charset="0"/>
                <a:cs typeface="Aparajita" panose="02020603050405020304" pitchFamily="18" charset="0"/>
              </a:rPr>
              <a:t>Stanmore, HA7 2NP</a:t>
            </a:r>
            <a:endParaRPr lang="en-GB" sz="40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4A4D9-95AB-43DC-BE55-690A9602AAF2}"/>
              </a:ext>
            </a:extLst>
          </p:cNvPr>
          <p:cNvSpPr txBox="1"/>
          <p:nvPr/>
        </p:nvSpPr>
        <p:spPr>
          <a:xfrm>
            <a:off x="3407723" y="4481850"/>
            <a:ext cx="52934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200" dirty="0">
                <a:latin typeface="Aparajita" panose="020B0604020202020204" pitchFamily="34" charset="0"/>
                <a:cs typeface="Aparajita" panose="020B0604020202020204" pitchFamily="34" charset="0"/>
              </a:rPr>
              <a:t>Sunday 15</a:t>
            </a:r>
            <a:r>
              <a:rPr lang="en-GB" sz="4200" baseline="30000" dirty="0">
                <a:latin typeface="Aparajita" panose="020B0604020202020204" pitchFamily="34" charset="0"/>
                <a:cs typeface="Aparajita" panose="020B0604020202020204" pitchFamily="34" charset="0"/>
              </a:rPr>
              <a:t>th</a:t>
            </a:r>
            <a:r>
              <a:rPr lang="en-GB" sz="4200" dirty="0">
                <a:latin typeface="Aparajita" panose="020B0604020202020204" pitchFamily="34" charset="0"/>
                <a:cs typeface="Aparajita" panose="020B0604020202020204" pitchFamily="34" charset="0"/>
              </a:rPr>
              <a:t> September,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4D35B-007C-43DD-8F7B-96C9E86830D3}"/>
              </a:ext>
            </a:extLst>
          </p:cNvPr>
          <p:cNvSpPr/>
          <p:nvPr/>
        </p:nvSpPr>
        <p:spPr>
          <a:xfrm>
            <a:off x="3425352" y="712701"/>
            <a:ext cx="52581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dirty="0">
                <a:latin typeface="Aparajita" panose="020B0604020202020204" pitchFamily="34" charset="0"/>
                <a:cs typeface="Aparajita" panose="020B0604020202020204" pitchFamily="34" charset="0"/>
              </a:rPr>
              <a:t>Compassion Sunday</a:t>
            </a:r>
          </a:p>
        </p:txBody>
      </p:sp>
    </p:spTree>
    <p:extLst>
      <p:ext uri="{BB962C8B-B14F-4D97-AF65-F5344CB8AC3E}">
        <p14:creationId xmlns:p14="http://schemas.microsoft.com/office/powerpoint/2010/main" val="231407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29F31D-84F5-44C9-AB2A-A37453DB92A7}"/>
              </a:ext>
            </a:extLst>
          </p:cNvPr>
          <p:cNvGrpSpPr/>
          <p:nvPr/>
        </p:nvGrpSpPr>
        <p:grpSpPr>
          <a:xfrm>
            <a:off x="-1" y="0"/>
            <a:ext cx="12191999" cy="6858000"/>
            <a:chOff x="-1" y="0"/>
            <a:chExt cx="12191999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5CE95B-586E-4D08-A894-4C8D031C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5955901"/>
              <a:ext cx="12191999" cy="9020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F48DF6-70C0-4204-966E-C410367C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243522" cy="8596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E30FF72-42FC-4243-808A-486DDB99173D}"/>
              </a:ext>
            </a:extLst>
          </p:cNvPr>
          <p:cNvSpPr txBox="1"/>
          <p:nvPr/>
        </p:nvSpPr>
        <p:spPr>
          <a:xfrm>
            <a:off x="4479842" y="234789"/>
            <a:ext cx="4067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Aparajita" panose="020B0604020202020204" pitchFamily="34" charset="0"/>
                <a:cs typeface="Aparajita" panose="020B0604020202020204" pitchFamily="34" charset="0"/>
              </a:rPr>
              <a:t>Why Compassion?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84B4D1-3496-47AB-86B1-5147F982FEA5}"/>
              </a:ext>
            </a:extLst>
          </p:cNvPr>
          <p:cNvSpPr/>
          <p:nvPr/>
        </p:nvSpPr>
        <p:spPr>
          <a:xfrm>
            <a:off x="255168" y="4568878"/>
            <a:ext cx="1189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4A4A4A"/>
                </a:solidFill>
              </a:rPr>
              <a:t>Nearly 385 million children are currently living in extreme poverty.</a:t>
            </a:r>
            <a:endParaRPr lang="en-GB" sz="28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81C61B-B1B6-4801-A351-7077D5C4EBCA}"/>
              </a:ext>
            </a:extLst>
          </p:cNvPr>
          <p:cNvSpPr/>
          <p:nvPr/>
        </p:nvSpPr>
        <p:spPr>
          <a:xfrm>
            <a:off x="633045" y="1266940"/>
            <a:ext cx="109165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4A4A4A"/>
                </a:solidFill>
              </a:rPr>
              <a:t>Poverty is a young teenage girl forced to marry because her family can’t support her or a boy sent to work on the rubbish heap, rather than being in a classroom. It produces a hopelessness that is unimaginable.</a:t>
            </a:r>
          </a:p>
          <a:p>
            <a:pPr algn="ctr"/>
            <a:endParaRPr lang="en-US" sz="2800" dirty="0">
              <a:solidFill>
                <a:srgbClr val="4A4A4A"/>
              </a:solidFill>
            </a:endParaRPr>
          </a:p>
          <a:p>
            <a:pPr algn="ctr"/>
            <a:r>
              <a:rPr lang="en-US" sz="2800" dirty="0">
                <a:solidFill>
                  <a:srgbClr val="4A4A4A"/>
                </a:solidFill>
              </a:rPr>
              <a:t>From the womb to early adulthood, we stand for children, giving those born into the toughest of circumstances the opportunities they deserve as we believe that every child is </a:t>
            </a:r>
            <a:r>
              <a:rPr lang="en-US" sz="2800" b="1" dirty="0">
                <a:solidFill>
                  <a:srgbClr val="4A4A4A"/>
                </a:solidFill>
              </a:rPr>
              <a:t>precious and unique</a:t>
            </a:r>
            <a:r>
              <a:rPr lang="en-US" sz="2800" dirty="0">
                <a:solidFill>
                  <a:srgbClr val="4A4A4A"/>
                </a:solidFill>
              </a:rPr>
              <a:t>.</a:t>
            </a:r>
            <a:endParaRPr lang="en-US" sz="2800" b="0" i="0" dirty="0">
              <a:solidFill>
                <a:srgbClr val="4A4A4A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D1734-51B7-4497-B9C5-0D2D4C643D1C}"/>
              </a:ext>
            </a:extLst>
          </p:cNvPr>
          <p:cNvSpPr txBox="1"/>
          <p:nvPr/>
        </p:nvSpPr>
        <p:spPr>
          <a:xfrm>
            <a:off x="4150636" y="5351870"/>
            <a:ext cx="4581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We can all make a difference!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6388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29F31D-84F5-44C9-AB2A-A37453DB92A7}"/>
              </a:ext>
            </a:extLst>
          </p:cNvPr>
          <p:cNvGrpSpPr/>
          <p:nvPr/>
        </p:nvGrpSpPr>
        <p:grpSpPr>
          <a:xfrm>
            <a:off x="-1" y="0"/>
            <a:ext cx="12191999" cy="6858000"/>
            <a:chOff x="-1" y="0"/>
            <a:chExt cx="12191999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5CE95B-586E-4D08-A894-4C8D031C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5955901"/>
              <a:ext cx="12191999" cy="9020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F48DF6-70C0-4204-966E-C410367C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243522" cy="8596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E30FF72-42FC-4243-808A-486DDB99173D}"/>
              </a:ext>
            </a:extLst>
          </p:cNvPr>
          <p:cNvSpPr txBox="1"/>
          <p:nvPr/>
        </p:nvSpPr>
        <p:spPr>
          <a:xfrm>
            <a:off x="4479842" y="234789"/>
            <a:ext cx="4067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Aparajita" panose="020B0604020202020204" pitchFamily="34" charset="0"/>
                <a:cs typeface="Aparajita" panose="020B0604020202020204" pitchFamily="34" charset="0"/>
              </a:rPr>
              <a:t>Why Compassion?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E746E-A61B-4A32-AFA4-66DB163C8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213" y="1391614"/>
            <a:ext cx="8309568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7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29F31D-84F5-44C9-AB2A-A37453DB92A7}"/>
              </a:ext>
            </a:extLst>
          </p:cNvPr>
          <p:cNvGrpSpPr/>
          <p:nvPr/>
        </p:nvGrpSpPr>
        <p:grpSpPr>
          <a:xfrm>
            <a:off x="-1" y="0"/>
            <a:ext cx="12191999" cy="6858000"/>
            <a:chOff x="-1" y="0"/>
            <a:chExt cx="12191999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5CE95B-586E-4D08-A894-4C8D031C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5955901"/>
              <a:ext cx="12191999" cy="9020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F48DF6-70C0-4204-966E-C410367C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243522" cy="8596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E30FF72-42FC-4243-808A-486DDB99173D}"/>
              </a:ext>
            </a:extLst>
          </p:cNvPr>
          <p:cNvSpPr txBox="1"/>
          <p:nvPr/>
        </p:nvSpPr>
        <p:spPr>
          <a:xfrm>
            <a:off x="4311030" y="178517"/>
            <a:ext cx="4214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Aparajita" panose="020B0604020202020204" pitchFamily="34" charset="0"/>
                <a:cs typeface="Aparajita" panose="020B0604020202020204" pitchFamily="34" charset="0"/>
              </a:rPr>
              <a:t>Where we work…..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F82C6E-36C6-4CF6-AD68-D12C2EE9E4DA}"/>
              </a:ext>
            </a:extLst>
          </p:cNvPr>
          <p:cNvGrpSpPr/>
          <p:nvPr/>
        </p:nvGrpSpPr>
        <p:grpSpPr>
          <a:xfrm>
            <a:off x="1603717" y="1066800"/>
            <a:ext cx="9211920" cy="4180449"/>
            <a:chOff x="1376362" y="1066800"/>
            <a:chExt cx="9439275" cy="4724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5E4F24-1B00-43D7-9C25-25F1CE9FD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362" y="1066800"/>
              <a:ext cx="9439275" cy="47244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D4D53D-21C5-4E53-A120-B6265A6DAEF4}"/>
                </a:ext>
              </a:extLst>
            </p:cNvPr>
            <p:cNvSpPr/>
            <p:nvPr/>
          </p:nvSpPr>
          <p:spPr>
            <a:xfrm>
              <a:off x="10311618" y="1066800"/>
              <a:ext cx="504019" cy="494714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7B1A20B-3948-4FB5-AE38-146EC6279167}"/>
              </a:ext>
            </a:extLst>
          </p:cNvPr>
          <p:cNvSpPr txBox="1"/>
          <p:nvPr/>
        </p:nvSpPr>
        <p:spPr>
          <a:xfrm>
            <a:off x="295420" y="4251458"/>
            <a:ext cx="305250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2 Million Children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25 Countries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7,000 Projects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8224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29F31D-84F5-44C9-AB2A-A37453DB92A7}"/>
              </a:ext>
            </a:extLst>
          </p:cNvPr>
          <p:cNvGrpSpPr/>
          <p:nvPr/>
        </p:nvGrpSpPr>
        <p:grpSpPr>
          <a:xfrm>
            <a:off x="-1" y="0"/>
            <a:ext cx="12191999" cy="6858000"/>
            <a:chOff x="-1" y="0"/>
            <a:chExt cx="12191999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5CE95B-586E-4D08-A894-4C8D031C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5955901"/>
              <a:ext cx="12191999" cy="9020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F48DF6-70C0-4204-966E-C410367C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243522" cy="8596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E30FF72-42FC-4243-808A-486DDB99173D}"/>
              </a:ext>
            </a:extLst>
          </p:cNvPr>
          <p:cNvSpPr txBox="1"/>
          <p:nvPr/>
        </p:nvSpPr>
        <p:spPr>
          <a:xfrm>
            <a:off x="4311030" y="150381"/>
            <a:ext cx="3501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Aparajita" panose="020B0604020202020204" pitchFamily="34" charset="0"/>
                <a:cs typeface="Aparajita" panose="020B0604020202020204" pitchFamily="34" charset="0"/>
              </a:rPr>
              <a:t>Stewardship…..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C47ECC0-B654-420C-9281-E6C3D225B5BD}"/>
              </a:ext>
            </a:extLst>
          </p:cNvPr>
          <p:cNvGrpSpPr/>
          <p:nvPr/>
        </p:nvGrpSpPr>
        <p:grpSpPr>
          <a:xfrm>
            <a:off x="1280160" y="1176488"/>
            <a:ext cx="9861452" cy="4160111"/>
            <a:chOff x="995363" y="1274964"/>
            <a:chExt cx="10128874" cy="430807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A1CE4B-C4FE-450D-A280-2D4C6F86454F}"/>
                </a:ext>
              </a:extLst>
            </p:cNvPr>
            <p:cNvSpPr/>
            <p:nvPr/>
          </p:nvSpPr>
          <p:spPr>
            <a:xfrm>
              <a:off x="9931791" y="1445466"/>
              <a:ext cx="1138448" cy="1030452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94B8646-F3BC-41A7-9CFE-AF1974E1FB01}"/>
                </a:ext>
              </a:extLst>
            </p:cNvPr>
            <p:cNvSpPr/>
            <p:nvPr/>
          </p:nvSpPr>
          <p:spPr>
            <a:xfrm>
              <a:off x="1070870" y="1457196"/>
              <a:ext cx="1138448" cy="1030452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23C11CF-9F88-4F90-B141-E0487AECAA61}"/>
                </a:ext>
              </a:extLst>
            </p:cNvPr>
            <p:cNvSpPr/>
            <p:nvPr/>
          </p:nvSpPr>
          <p:spPr>
            <a:xfrm>
              <a:off x="995363" y="4103955"/>
              <a:ext cx="1138448" cy="1030452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E47BC59-3221-41FF-9CAF-758FC706FD51}"/>
                </a:ext>
              </a:extLst>
            </p:cNvPr>
            <p:cNvSpPr/>
            <p:nvPr/>
          </p:nvSpPr>
          <p:spPr>
            <a:xfrm>
              <a:off x="9985789" y="4045929"/>
              <a:ext cx="1138448" cy="1030452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6A5597FE-1A40-4CDC-8A3F-CF91F5670F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60969960"/>
                </p:ext>
              </p:extLst>
            </p:nvPr>
          </p:nvGraphicFramePr>
          <p:xfrm>
            <a:off x="2700071" y="1274964"/>
            <a:ext cx="6791858" cy="43080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11" name="Graphic 10" descr="Open hand">
              <a:extLst>
                <a:ext uri="{FF2B5EF4-FFF2-40B4-BE49-F238E27FC236}">
                  <a16:creationId xmlns:a16="http://schemas.microsoft.com/office/drawing/2014/main" id="{D0992C07-0801-4D7D-B52F-518BB3F3D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54946" y="1445466"/>
              <a:ext cx="1030452" cy="1030452"/>
            </a:xfrm>
            <a:prstGeom prst="rect">
              <a:avLst/>
            </a:prstGeom>
          </p:spPr>
        </p:pic>
        <p:pic>
          <p:nvPicPr>
            <p:cNvPr id="13" name="Graphic 12" descr="Target Audience">
              <a:extLst>
                <a:ext uri="{FF2B5EF4-FFF2-40B4-BE49-F238E27FC236}">
                  <a16:creationId xmlns:a16="http://schemas.microsoft.com/office/drawing/2014/main" id="{00017BB7-F149-4A3D-8210-3938A40EE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22391" y="4103955"/>
              <a:ext cx="1030452" cy="1030452"/>
            </a:xfrm>
            <a:prstGeom prst="rect">
              <a:avLst/>
            </a:prstGeom>
          </p:spPr>
        </p:pic>
        <p:pic>
          <p:nvPicPr>
            <p:cNvPr id="15" name="Graphic 14" descr="Children">
              <a:extLst>
                <a:ext uri="{FF2B5EF4-FFF2-40B4-BE49-F238E27FC236}">
                  <a16:creationId xmlns:a16="http://schemas.microsoft.com/office/drawing/2014/main" id="{48416181-B8FA-4C46-8251-512E6B169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039787" y="4103955"/>
              <a:ext cx="1030452" cy="1030452"/>
            </a:xfrm>
            <a:prstGeom prst="rect">
              <a:avLst/>
            </a:prstGeom>
          </p:spPr>
        </p:pic>
        <p:pic>
          <p:nvPicPr>
            <p:cNvPr id="17" name="Graphic 16" descr="Piggy Bank">
              <a:extLst>
                <a:ext uri="{FF2B5EF4-FFF2-40B4-BE49-F238E27FC236}">
                  <a16:creationId xmlns:a16="http://schemas.microsoft.com/office/drawing/2014/main" id="{EB4E8447-7E06-4EAD-84B8-40C5991C7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039787" y="1445466"/>
              <a:ext cx="1030452" cy="1030452"/>
            </a:xfrm>
            <a:prstGeom prst="rect">
              <a:avLst/>
            </a:prstGeom>
          </p:spPr>
        </p:pic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E2CEC587-EC61-48E4-93ED-C46DC4DB9032}"/>
                </a:ext>
              </a:extLst>
            </p:cNvPr>
            <p:cNvCxnSpPr>
              <a:endCxn id="21" idx="0"/>
            </p:cNvCxnSpPr>
            <p:nvPr/>
          </p:nvCxnSpPr>
          <p:spPr>
            <a:xfrm>
              <a:off x="8117058" y="3530991"/>
              <a:ext cx="2437955" cy="51493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36EB1BBB-B86F-4DAD-AF04-46620AD160AF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 flipV="1">
              <a:off x="6061670" y="1445466"/>
              <a:ext cx="4493343" cy="11730"/>
            </a:xfrm>
            <a:prstGeom prst="bentConnector4">
              <a:avLst>
                <a:gd name="adj1" fmla="val -380"/>
                <a:gd name="adj2" fmla="val 3607928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5701AF54-6722-4CC7-A510-59B454AD1B09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rot="10800000">
              <a:off x="1570173" y="1445467"/>
              <a:ext cx="3876825" cy="126419"/>
            </a:xfrm>
            <a:prstGeom prst="bentConnector4">
              <a:avLst>
                <a:gd name="adj1" fmla="val 174"/>
                <a:gd name="adj2" fmla="val 425489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42F6F0F-0C43-466B-BC37-B7878A40EFC0}"/>
                </a:ext>
              </a:extLst>
            </p:cNvPr>
            <p:cNvGrpSpPr/>
            <p:nvPr/>
          </p:nvGrpSpPr>
          <p:grpSpPr>
            <a:xfrm>
              <a:off x="1537617" y="2166423"/>
              <a:ext cx="2721454" cy="1937533"/>
              <a:chOff x="1537617" y="2166423"/>
              <a:chExt cx="2721454" cy="1937533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0C5EACA-255B-4558-B5A5-8808BD89DF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77441" y="2166423"/>
                <a:ext cx="188163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or: Elbow 69">
                <a:extLst>
                  <a:ext uri="{FF2B5EF4-FFF2-40B4-BE49-F238E27FC236}">
                    <a16:creationId xmlns:a16="http://schemas.microsoft.com/office/drawing/2014/main" id="{61E80434-76ED-4876-83C5-C05E4AF32245}"/>
                  </a:ext>
                </a:extLst>
              </p:cNvPr>
              <p:cNvCxnSpPr>
                <a:endCxn id="13" idx="0"/>
              </p:cNvCxnSpPr>
              <p:nvPr/>
            </p:nvCxnSpPr>
            <p:spPr>
              <a:xfrm rot="5400000">
                <a:off x="988763" y="2715278"/>
                <a:ext cx="1937532" cy="839823"/>
              </a:xfrm>
              <a:prstGeom prst="bentConnector3">
                <a:avLst>
                  <a:gd name="adj1" fmla="val 61617"/>
                </a:avLst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37847FA-5D2F-4DA3-8EB5-8947F0C10065}"/>
              </a:ext>
            </a:extLst>
          </p:cNvPr>
          <p:cNvSpPr txBox="1"/>
          <p:nvPr/>
        </p:nvSpPr>
        <p:spPr>
          <a:xfrm>
            <a:off x="6405540" y="5472434"/>
            <a:ext cx="486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100% of additional gift go to the child</a:t>
            </a:r>
            <a:endParaRPr lang="en-GB" sz="2400" i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E6DA6AA-B5A8-4DB1-A6E7-C5F0557F5D86}"/>
              </a:ext>
            </a:extLst>
          </p:cNvPr>
          <p:cNvSpPr txBox="1"/>
          <p:nvPr/>
        </p:nvSpPr>
        <p:spPr>
          <a:xfrm>
            <a:off x="10192891" y="2330574"/>
            <a:ext cx="683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Reserve</a:t>
            </a:r>
            <a:endParaRPr lang="en-GB" sz="1200" b="1" i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0A11DB-5D12-4F1C-9530-2A46E8C461EC}"/>
              </a:ext>
            </a:extLst>
          </p:cNvPr>
          <p:cNvSpPr txBox="1"/>
          <p:nvPr/>
        </p:nvSpPr>
        <p:spPr>
          <a:xfrm>
            <a:off x="9695408" y="4847345"/>
            <a:ext cx="1784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Children living in poverty</a:t>
            </a:r>
            <a:endParaRPr lang="en-GB" sz="1200" b="1" i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EF926E1-3296-4DD2-B1A6-371A7D1D396B}"/>
              </a:ext>
            </a:extLst>
          </p:cNvPr>
          <p:cNvSpPr txBox="1"/>
          <p:nvPr/>
        </p:nvSpPr>
        <p:spPr>
          <a:xfrm>
            <a:off x="1163124" y="2323358"/>
            <a:ext cx="1435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Other support costs</a:t>
            </a:r>
            <a:endParaRPr lang="en-GB" sz="1200" b="1" i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BA185F5-3B03-42EB-9103-0DCD45DF3F92}"/>
              </a:ext>
            </a:extLst>
          </p:cNvPr>
          <p:cNvSpPr txBox="1"/>
          <p:nvPr/>
        </p:nvSpPr>
        <p:spPr>
          <a:xfrm>
            <a:off x="1025478" y="4879215"/>
            <a:ext cx="15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Finding new sponsors</a:t>
            </a:r>
            <a:endParaRPr lang="en-GB" sz="1200" b="1" i="1" dirty="0"/>
          </a:p>
        </p:txBody>
      </p:sp>
    </p:spTree>
    <p:extLst>
      <p:ext uri="{BB962C8B-B14F-4D97-AF65-F5344CB8AC3E}">
        <p14:creationId xmlns:p14="http://schemas.microsoft.com/office/powerpoint/2010/main" val="75931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29F31D-84F5-44C9-AB2A-A37453DB92A7}"/>
              </a:ext>
            </a:extLst>
          </p:cNvPr>
          <p:cNvGrpSpPr/>
          <p:nvPr/>
        </p:nvGrpSpPr>
        <p:grpSpPr>
          <a:xfrm>
            <a:off x="-1" y="0"/>
            <a:ext cx="12191999" cy="6858000"/>
            <a:chOff x="-1" y="0"/>
            <a:chExt cx="12191999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5CE95B-586E-4D08-A894-4C8D031C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5955901"/>
              <a:ext cx="12191999" cy="9020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F48DF6-70C0-4204-966E-C410367C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243522" cy="8596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40C1A3-0C3F-4BB4-B082-44FA63210386}"/>
              </a:ext>
            </a:extLst>
          </p:cNvPr>
          <p:cNvSpPr txBox="1"/>
          <p:nvPr/>
        </p:nvSpPr>
        <p:spPr>
          <a:xfrm>
            <a:off x="3896322" y="214124"/>
            <a:ext cx="5678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What the Children get……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4409E-8742-4F51-9CF1-AD25AF3DC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250" y="1161913"/>
            <a:ext cx="8431499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3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29F31D-84F5-44C9-AB2A-A37453DB92A7}"/>
              </a:ext>
            </a:extLst>
          </p:cNvPr>
          <p:cNvGrpSpPr/>
          <p:nvPr/>
        </p:nvGrpSpPr>
        <p:grpSpPr>
          <a:xfrm>
            <a:off x="-1" y="0"/>
            <a:ext cx="12191999" cy="6858000"/>
            <a:chOff x="-1" y="0"/>
            <a:chExt cx="12191999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5CE95B-586E-4D08-A894-4C8D031C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5955901"/>
              <a:ext cx="12191999" cy="9020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F48DF6-70C0-4204-966E-C410367C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243522" cy="859611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86D0127-7E25-4C82-81CE-FDFEBB3ED17D}"/>
              </a:ext>
            </a:extLst>
          </p:cNvPr>
          <p:cNvSpPr/>
          <p:nvPr/>
        </p:nvSpPr>
        <p:spPr>
          <a:xfrm>
            <a:off x="1030311" y="2244139"/>
            <a:ext cx="10431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Jonathan and His Armour bearer - 1 Sam 14; 6 </a:t>
            </a:r>
          </a:p>
          <a:p>
            <a:r>
              <a:rPr lang="en-GB" dirty="0"/>
              <a:t>Jonathan said to his young armour-bearer, “Come, let’s go over to the outpost of those uncircumcised men. Perhaps the Lord will act in our behalf. Nothing can hinder the Lord from saving, whether by many or by few.”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58636D-837A-4EA7-870C-2D123C7C45B1}"/>
              </a:ext>
            </a:extLst>
          </p:cNvPr>
          <p:cNvSpPr/>
          <p:nvPr/>
        </p:nvSpPr>
        <p:spPr>
          <a:xfrm>
            <a:off x="1030311" y="900176"/>
            <a:ext cx="10161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Esther – Esther 4: 16</a:t>
            </a:r>
          </a:p>
          <a:p>
            <a:r>
              <a:rPr lang="en-GB" dirty="0"/>
              <a:t>"Go, gather together all the Jews who are in Susa, and fast for me. Do not eat or drink for three days, night or day. I and my attendants will fast as you do. When this is done, I will go to the king, even though it is against the law. And if I perish, I perish."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3A6FE9-DCC6-4B13-8E1E-98CACC90CBC8}"/>
              </a:ext>
            </a:extLst>
          </p:cNvPr>
          <p:cNvSpPr/>
          <p:nvPr/>
        </p:nvSpPr>
        <p:spPr>
          <a:xfrm>
            <a:off x="986379" y="3454959"/>
            <a:ext cx="10025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5 Loaves and 2 Fish - Matt 6; 38</a:t>
            </a:r>
          </a:p>
          <a:p>
            <a:r>
              <a:rPr lang="en-GB" dirty="0"/>
              <a:t>"How many loaves do you have?" he asked. "Go and see." When they found out, they said, "Five--and two fish.“ Mark 6; 38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1A00A-CB59-4EDB-AD7E-6E8D9CE78E31}"/>
              </a:ext>
            </a:extLst>
          </p:cNvPr>
          <p:cNvSpPr txBox="1"/>
          <p:nvPr/>
        </p:nvSpPr>
        <p:spPr>
          <a:xfrm>
            <a:off x="4034380" y="124363"/>
            <a:ext cx="3831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Aparajita" panose="020B0604020202020204" pitchFamily="34" charset="0"/>
                <a:cs typeface="Aparajita" panose="020B0604020202020204" pitchFamily="34" charset="0"/>
              </a:rPr>
              <a:t>The Power of One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85F57D-16B0-4D4E-AB37-18A30FA30213}"/>
              </a:ext>
            </a:extLst>
          </p:cNvPr>
          <p:cNvSpPr/>
          <p:nvPr/>
        </p:nvSpPr>
        <p:spPr>
          <a:xfrm>
            <a:off x="986379" y="4551896"/>
            <a:ext cx="10025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1320"/>
                </a:solidFill>
              </a:rPr>
              <a:t>The lost sheep – Matt 18; 12</a:t>
            </a:r>
          </a:p>
          <a:p>
            <a:r>
              <a:rPr lang="en-GB" dirty="0">
                <a:solidFill>
                  <a:srgbClr val="001320"/>
                </a:solidFill>
              </a:rPr>
              <a:t>"What do you think? If a man owns a hundred sheep, and one of them wanders away, will he not leave the ninety-nine on the hills and go to look for the one that wandered off?</a:t>
            </a:r>
            <a:br>
              <a:rPr lang="en-GB" dirty="0">
                <a:solidFill>
                  <a:srgbClr val="001320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8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29F31D-84F5-44C9-AB2A-A37453DB92A7}"/>
              </a:ext>
            </a:extLst>
          </p:cNvPr>
          <p:cNvGrpSpPr/>
          <p:nvPr/>
        </p:nvGrpSpPr>
        <p:grpSpPr>
          <a:xfrm>
            <a:off x="-1" y="0"/>
            <a:ext cx="12191999" cy="6858000"/>
            <a:chOff x="-1" y="0"/>
            <a:chExt cx="12191999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5CE95B-586E-4D08-A894-4C8D031C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5955901"/>
              <a:ext cx="12191999" cy="9020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F48DF6-70C0-4204-966E-C410367C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243522" cy="8596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6EBCE7-D7FE-401F-9367-FEB667F7D85E}"/>
              </a:ext>
            </a:extLst>
          </p:cNvPr>
          <p:cNvSpPr txBox="1"/>
          <p:nvPr/>
        </p:nvSpPr>
        <p:spPr>
          <a:xfrm>
            <a:off x="3026535" y="244696"/>
            <a:ext cx="4134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Aparajita" panose="020B0604020202020204" pitchFamily="34" charset="0"/>
                <a:cs typeface="Aparajita" panose="020B0604020202020204" pitchFamily="34" charset="0"/>
              </a:rPr>
              <a:t>In Summary………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A7BF7-E9E1-4D7D-9747-F7FC2226CF2B}"/>
              </a:ext>
            </a:extLst>
          </p:cNvPr>
          <p:cNvSpPr txBox="1"/>
          <p:nvPr/>
        </p:nvSpPr>
        <p:spPr>
          <a:xfrm>
            <a:off x="1618651" y="2146831"/>
            <a:ext cx="89546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latin typeface="Aparajita" panose="020B0604020202020204" pitchFamily="34" charset="0"/>
                <a:cs typeface="Aparajita" panose="020B0604020202020204" pitchFamily="34" charset="0"/>
              </a:rPr>
              <a:t>We can all make a difference if each one reaches one</a:t>
            </a:r>
          </a:p>
          <a:p>
            <a:pPr algn="ctr"/>
            <a:endParaRPr lang="en-GB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GB" sz="4000" dirty="0">
                <a:latin typeface="Aparajita" panose="020B0604020202020204" pitchFamily="34" charset="0"/>
                <a:cs typeface="Aparajita" panose="020B0604020202020204" pitchFamily="34" charset="0"/>
              </a:rPr>
              <a:t>We can change the world – one life at a time</a:t>
            </a:r>
          </a:p>
        </p:txBody>
      </p:sp>
    </p:spTree>
    <p:extLst>
      <p:ext uri="{BB962C8B-B14F-4D97-AF65-F5344CB8AC3E}">
        <p14:creationId xmlns:p14="http://schemas.microsoft.com/office/powerpoint/2010/main" val="402242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29F31D-84F5-44C9-AB2A-A37453DB92A7}"/>
              </a:ext>
            </a:extLst>
          </p:cNvPr>
          <p:cNvGrpSpPr/>
          <p:nvPr/>
        </p:nvGrpSpPr>
        <p:grpSpPr>
          <a:xfrm>
            <a:off x="-1" y="0"/>
            <a:ext cx="12191999" cy="6858000"/>
            <a:chOff x="-1" y="0"/>
            <a:chExt cx="12191999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5CE95B-586E-4D08-A894-4C8D031C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5955901"/>
              <a:ext cx="12191999" cy="9020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F48DF6-70C0-4204-966E-C410367C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243522" cy="859611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7244F74-A489-444D-A0C6-98D486E066C6}"/>
              </a:ext>
            </a:extLst>
          </p:cNvPr>
          <p:cNvSpPr/>
          <p:nvPr/>
        </p:nvSpPr>
        <p:spPr>
          <a:xfrm>
            <a:off x="1378035" y="1839253"/>
            <a:ext cx="90409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dirty="0">
                <a:latin typeface="Aparajita" panose="020B0604020202020204" pitchFamily="34" charset="0"/>
                <a:cs typeface="Aparajita" panose="020B0604020202020204" pitchFamily="34" charset="0"/>
              </a:rPr>
              <a:t>Pure and undefiled religion before the God and Father is this: to visit orphans and widows in their tribulation; to keep oneself unstained from the world.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184B57-6F51-4F56-A942-7685DD13ED4A}"/>
              </a:ext>
            </a:extLst>
          </p:cNvPr>
          <p:cNvSpPr/>
          <p:nvPr/>
        </p:nvSpPr>
        <p:spPr>
          <a:xfrm>
            <a:off x="9226810" y="3958551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Aparajita" panose="020B0604020202020204" pitchFamily="34" charset="0"/>
                <a:cs typeface="Aparajita" panose="020B0604020202020204" pitchFamily="34" charset="0"/>
              </a:rPr>
              <a:t>James 1; 27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10179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442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Aparajita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Aloko, Foluso</dc:creator>
  <cp:lastModifiedBy>Aloko, Foluso</cp:lastModifiedBy>
  <cp:revision>39</cp:revision>
  <dcterms:created xsi:type="dcterms:W3CDTF">2019-01-23T21:34:12Z</dcterms:created>
  <dcterms:modified xsi:type="dcterms:W3CDTF">2019-09-15T01:20:42Z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2e00b9-34e2-4b26-a577-af1fd0f9f7ee_Enabled">
    <vt:lpwstr>True</vt:lpwstr>
  </property>
  <property fmtid="{D5CDD505-2E9C-101B-9397-08002B2CF9AE}" pid="3" name="MSIP_Label_112e00b9-34e2-4b26-a577-af1fd0f9f7ee_SiteId">
    <vt:lpwstr>33440fc6-b7c7-412c-bb73-0e70b0198d5a</vt:lpwstr>
  </property>
  <property fmtid="{D5CDD505-2E9C-101B-9397-08002B2CF9AE}" pid="4" name="MSIP_Label_112e00b9-34e2-4b26-a577-af1fd0f9f7ee_Owner">
    <vt:lpwstr>foluso.aloko@atos.net</vt:lpwstr>
  </property>
  <property fmtid="{D5CDD505-2E9C-101B-9397-08002B2CF9AE}" pid="5" name="MSIP_Label_112e00b9-34e2-4b26-a577-af1fd0f9f7ee_SetDate">
    <vt:lpwstr>2019-09-14T13:27:40.8835526Z</vt:lpwstr>
  </property>
  <property fmtid="{D5CDD505-2E9C-101B-9397-08002B2CF9AE}" pid="6" name="MSIP_Label_112e00b9-34e2-4b26-a577-af1fd0f9f7ee_Name">
    <vt:lpwstr>Atos For Internal Use</vt:lpwstr>
  </property>
  <property fmtid="{D5CDD505-2E9C-101B-9397-08002B2CF9AE}" pid="7" name="MSIP_Label_112e00b9-34e2-4b26-a577-af1fd0f9f7ee_Application">
    <vt:lpwstr>Microsoft Azure Information Protection</vt:lpwstr>
  </property>
  <property fmtid="{D5CDD505-2E9C-101B-9397-08002B2CF9AE}" pid="8" name="MSIP_Label_112e00b9-34e2-4b26-a577-af1fd0f9f7ee_ActionId">
    <vt:lpwstr>2618773c-ca32-4bd5-aa4b-900f61d567e7</vt:lpwstr>
  </property>
  <property fmtid="{D5CDD505-2E9C-101B-9397-08002B2CF9AE}" pid="9" name="MSIP_Label_112e00b9-34e2-4b26-a577-af1fd0f9f7ee_Extended_MSFT_Method">
    <vt:lpwstr>Automatic</vt:lpwstr>
  </property>
  <property fmtid="{D5CDD505-2E9C-101B-9397-08002B2CF9AE}" pid="10" name="MSIP_Label_e463cba9-5f6c-478d-9329-7b2295e4e8ed_Enabled">
    <vt:lpwstr>True</vt:lpwstr>
  </property>
  <property fmtid="{D5CDD505-2E9C-101B-9397-08002B2CF9AE}" pid="11" name="MSIP_Label_e463cba9-5f6c-478d-9329-7b2295e4e8ed_SiteId">
    <vt:lpwstr>33440fc6-b7c7-412c-bb73-0e70b0198d5a</vt:lpwstr>
  </property>
  <property fmtid="{D5CDD505-2E9C-101B-9397-08002B2CF9AE}" pid="12" name="MSIP_Label_e463cba9-5f6c-478d-9329-7b2295e4e8ed_Owner">
    <vt:lpwstr>foluso.aloko@atos.net</vt:lpwstr>
  </property>
  <property fmtid="{D5CDD505-2E9C-101B-9397-08002B2CF9AE}" pid="13" name="MSIP_Label_e463cba9-5f6c-478d-9329-7b2295e4e8ed_SetDate">
    <vt:lpwstr>2019-09-14T13:27:40.8835526Z</vt:lpwstr>
  </property>
  <property fmtid="{D5CDD505-2E9C-101B-9397-08002B2CF9AE}" pid="14" name="MSIP_Label_e463cba9-5f6c-478d-9329-7b2295e4e8ed_Name">
    <vt:lpwstr>Atos For Internal Use - All Employees</vt:lpwstr>
  </property>
  <property fmtid="{D5CDD505-2E9C-101B-9397-08002B2CF9AE}" pid="15" name="MSIP_Label_e463cba9-5f6c-478d-9329-7b2295e4e8ed_Application">
    <vt:lpwstr>Microsoft Azure Information Protection</vt:lpwstr>
  </property>
  <property fmtid="{D5CDD505-2E9C-101B-9397-08002B2CF9AE}" pid="16" name="MSIP_Label_e463cba9-5f6c-478d-9329-7b2295e4e8ed_ActionId">
    <vt:lpwstr>2618773c-ca32-4bd5-aa4b-900f61d567e7</vt:lpwstr>
  </property>
  <property fmtid="{D5CDD505-2E9C-101B-9397-08002B2CF9AE}" pid="17" name="MSIP_Label_e463cba9-5f6c-478d-9329-7b2295e4e8ed_Parent">
    <vt:lpwstr>112e00b9-34e2-4b26-a577-af1fd0f9f7ee</vt:lpwstr>
  </property>
  <property fmtid="{D5CDD505-2E9C-101B-9397-08002B2CF9AE}" pid="18" name="MSIP_Label_e463cba9-5f6c-478d-9329-7b2295e4e8ed_Extended_MSFT_Method">
    <vt:lpwstr>Automatic</vt:lpwstr>
  </property>
  <property fmtid="{D5CDD505-2E9C-101B-9397-08002B2CF9AE}" pid="19" name="Sensitivity">
    <vt:lpwstr>Atos For Internal Use Atos For Internal Use - All Employees</vt:lpwstr>
  </property>
</Properties>
</file>